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  <p:sldMasterId id="214748365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8" r:id="rId4"/>
    <p:sldId id="259" r:id="rId5"/>
    <p:sldId id="261" r:id="rId6"/>
    <p:sldId id="262" r:id="rId7"/>
    <p:sldId id="300" r:id="rId8"/>
    <p:sldId id="265" r:id="rId9"/>
    <p:sldId id="260" r:id="rId10"/>
    <p:sldId id="257" r:id="rId11"/>
    <p:sldId id="264" r:id="rId12"/>
    <p:sldId id="266" r:id="rId13"/>
    <p:sldId id="303" r:id="rId14"/>
    <p:sldId id="29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96E07-F75B-4D6C-8D13-13FA62950BD2}" type="datetimeFigureOut">
              <a:rPr lang="fr-BE" smtClean="0"/>
              <a:t>14-12-22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619B-4DEB-4517-9F68-83E23C24487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2105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EB38A-C0D4-4564-8185-1138F14668D2}" type="datetimeFigureOut">
              <a:rPr lang="fr-BE" smtClean="0"/>
              <a:t>14-12-22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17A8-8B44-44A9-8D63-2C75CD3495A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60078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9B3B0-56ED-C045-9391-FF28FDEC19E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66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75B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38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52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190" y="977091"/>
            <a:ext cx="2419619" cy="120806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5713003"/>
            <a:ext cx="12192000" cy="114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764" y="6154404"/>
            <a:ext cx="752338" cy="394874"/>
          </a:xfrm>
          <a:prstGeom prst="rect">
            <a:avLst/>
          </a:prstGeom>
        </p:spPr>
      </p:pic>
      <p:pic>
        <p:nvPicPr>
          <p:cNvPr id="17" name="Image 16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0" y="6098399"/>
            <a:ext cx="609600" cy="44881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698" y="6171914"/>
            <a:ext cx="762000" cy="3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2E75B6">
                <a:shade val="30000"/>
                <a:satMod val="115000"/>
              </a:srgbClr>
            </a:gs>
            <a:gs pos="50000">
              <a:srgbClr val="2E75B6">
                <a:shade val="67500"/>
                <a:satMod val="115000"/>
              </a:srgbClr>
            </a:gs>
            <a:gs pos="100000">
              <a:srgbClr val="2E75B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232711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40" y="5922177"/>
            <a:ext cx="1469054" cy="7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30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 pour image/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4"/>
          </p:nvPr>
        </p:nvSpPr>
        <p:spPr>
          <a:xfrm>
            <a:off x="1" y="0"/>
            <a:ext cx="12192000" cy="5721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BE"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14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514" y="1490239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Ceci est du texte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14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514" y="1490239"/>
            <a:ext cx="554304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2"/>
          </p:nvPr>
        </p:nvSpPr>
        <p:spPr>
          <a:xfrm>
            <a:off x="6360354" y="1490238"/>
            <a:ext cx="554304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Ajout image/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14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8" name="Espace réservé du contenu 2"/>
          <p:cNvSpPr>
            <a:spLocks noGrp="1"/>
          </p:cNvSpPr>
          <p:nvPr>
            <p:ph idx="14"/>
          </p:nvPr>
        </p:nvSpPr>
        <p:spPr>
          <a:xfrm>
            <a:off x="307513" y="1492561"/>
            <a:ext cx="11595873" cy="3832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BE"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61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- Ajout image/graphiqu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14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8" name="Espace réservé du contenu 2"/>
          <p:cNvSpPr>
            <a:spLocks noGrp="1"/>
          </p:cNvSpPr>
          <p:nvPr>
            <p:ph idx="14"/>
          </p:nvPr>
        </p:nvSpPr>
        <p:spPr>
          <a:xfrm>
            <a:off x="6360337" y="1492561"/>
            <a:ext cx="5543048" cy="3832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BE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307511" y="1492561"/>
            <a:ext cx="5543048" cy="3832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712" y="6315596"/>
            <a:ext cx="517709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77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E31E-41FD-934A-8B6A-E3FB8DB1304A}" type="datetimeFigureOut">
              <a:rPr lang="fr-FR" smtClean="0"/>
              <a:t>14/12/2022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D2E5-DE88-B947-9673-3E8C4AC2E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5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0">
        <p:fade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C6CE26-A52B-42DA-A2BB-9F4875D72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5" r="4000"/>
          <a:stretch/>
        </p:blipFill>
        <p:spPr>
          <a:xfrm>
            <a:off x="0" y="420624"/>
            <a:ext cx="12198200" cy="48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27120"/>
            <a:ext cx="12192000" cy="730879"/>
          </a:xfrm>
          <a:prstGeom prst="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14" y="6229190"/>
            <a:ext cx="1008175" cy="5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3" r:id="rId2"/>
    <p:sldLayoutId id="2147483651" r:id="rId3"/>
    <p:sldLayoutId id="2147483652" r:id="rId4"/>
    <p:sldLayoutId id="2147483669" r:id="rId5"/>
    <p:sldLayoutId id="2147483670" r:id="rId6"/>
    <p:sldLayoutId id="2147483672" r:id="rId7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Des outils pour aider à la gouvernance des territoires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2400"/>
              <a:t>15/12/2022, La Sucrerie, Wavre</a:t>
            </a:r>
          </a:p>
        </p:txBody>
      </p:sp>
    </p:spTree>
    <p:extLst>
      <p:ext uri="{BB962C8B-B14F-4D97-AF65-F5344CB8AC3E}">
        <p14:creationId xmlns:p14="http://schemas.microsoft.com/office/powerpoint/2010/main" val="272657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F7E80F-B596-4AF0-9135-A12EDE35E7D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000" y="324000"/>
            <a:ext cx="864000" cy="864000"/>
          </a:xfrm>
          <a:prstGeom prst="flowChartConnector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A894BD8-4718-764F-753F-757636E41DD0}"/>
              </a:ext>
            </a:extLst>
          </p:cNvPr>
          <p:cNvSpPr txBox="1">
            <a:spLocks/>
          </p:cNvSpPr>
          <p:nvPr/>
        </p:nvSpPr>
        <p:spPr>
          <a:xfrm>
            <a:off x="714713" y="1188000"/>
            <a:ext cx="10756022" cy="82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AC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6350" indent="-6350">
              <a:lnSpc>
                <a:spcPct val="100000"/>
              </a:lnSpc>
            </a:pPr>
            <a:r>
              <a:rPr lang="fr-BE" sz="2600" dirty="0"/>
              <a:t>Recherche : Dynamiques économiques émergentes et nouveaux enjeux territoriaux</a:t>
            </a:r>
            <a:endParaRPr lang="en-GB" sz="2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03120-FA28-AE85-1912-F40656B6AF73}"/>
              </a:ext>
            </a:extLst>
          </p:cNvPr>
          <p:cNvSpPr/>
          <p:nvPr/>
        </p:nvSpPr>
        <p:spPr>
          <a:xfrm>
            <a:off x="307514" y="116196"/>
            <a:ext cx="10541718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44500" lvl="2" indent="-444500"/>
            <a:r>
              <a:rPr lang="fr-BE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 tiers-lieu, un outil de développement économique adapté à de nouvelles réalités (Forum 04, 1er étage)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574DF1FC-9BB5-93F4-3D63-72B6FEAE21D7}"/>
              </a:ext>
            </a:extLst>
          </p:cNvPr>
          <p:cNvSpPr txBox="1">
            <a:spLocks/>
          </p:cNvSpPr>
          <p:nvPr/>
        </p:nvSpPr>
        <p:spPr>
          <a:xfrm>
            <a:off x="307514" y="2161711"/>
            <a:ext cx="10541717" cy="36459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55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09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74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926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80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235" indent="0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9465" lvl="1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600" dirty="0">
                <a:solidFill>
                  <a:schemeClr val="bg1">
                    <a:lumMod val="50000"/>
                  </a:schemeClr>
                </a:solidFill>
              </a:rPr>
              <a:t>Analyse territoriale de trois dynamiques économiques émergentes : les économies numérique, circulaire et créative</a:t>
            </a:r>
            <a:r>
              <a:rPr lang="fr-BE" sz="2400" dirty="0"/>
              <a:t> (</a:t>
            </a:r>
            <a:r>
              <a:rPr lang="fr-BE" sz="2400" dirty="0" err="1"/>
              <a:t>NdR</a:t>
            </a:r>
            <a:r>
              <a:rPr lang="fr-BE" sz="2400" dirty="0"/>
              <a:t> 82)</a:t>
            </a:r>
            <a:endParaRPr lang="fr-FR" sz="2600" dirty="0">
              <a:solidFill>
                <a:schemeClr val="bg1">
                  <a:lumMod val="50000"/>
                </a:schemeClr>
              </a:solidFill>
              <a:cs typeface="Calibri" panose="020F0502020204030204"/>
            </a:endParaRPr>
          </a:p>
          <a:p>
            <a:pPr marL="799465" lvl="1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600" dirty="0">
                <a:solidFill>
                  <a:schemeClr val="bg1">
                    <a:lumMod val="50000"/>
                  </a:schemeClr>
                </a:solidFill>
              </a:rPr>
              <a:t>Clarification des concepts : des tiers-lieux aux plateformes d’innovation territoriale (</a:t>
            </a:r>
            <a:r>
              <a:rPr lang="fr-FR" sz="2600" dirty="0" err="1">
                <a:solidFill>
                  <a:schemeClr val="bg1">
                    <a:lumMod val="50000"/>
                  </a:schemeClr>
                </a:solidFill>
              </a:rPr>
              <a:t>NdR</a:t>
            </a:r>
            <a:r>
              <a:rPr lang="fr-FR" sz="2600" dirty="0">
                <a:solidFill>
                  <a:schemeClr val="bg1">
                    <a:lumMod val="50000"/>
                  </a:schemeClr>
                </a:solidFill>
              </a:rPr>
              <a:t> 86, en cours de publication)</a:t>
            </a:r>
          </a:p>
          <a:p>
            <a:pPr marL="799465" lvl="1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600" dirty="0">
                <a:solidFill>
                  <a:schemeClr val="bg1">
                    <a:lumMod val="50000"/>
                  </a:schemeClr>
                </a:solidFill>
              </a:rPr>
              <a:t>Benchmark de bonnes pratiques en matière de développement de tiers-lieux à vocation économique 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799465" lvl="1" indent="-342900" fontAlgn="base">
              <a:spcAft>
                <a:spcPct val="0"/>
              </a:spcAft>
              <a:buFont typeface="Arial,Sans-Serif" panose="020B0604020202020204" pitchFamily="34" charset="0"/>
              <a:buChar char="•"/>
              <a:defRPr/>
            </a:pPr>
            <a:r>
              <a:rPr lang="fr-FR" sz="2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Rédaction et mise en forme d’un vade-mecum destiné à faciliter la mise en place de tiers-lieux </a:t>
            </a:r>
            <a:r>
              <a:rPr lang="fr-FR" sz="2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  <a:sym typeface="Wingdings" panose="05000000000000000000" pitchFamily="2" charset="2"/>
              </a:rPr>
              <a:t> Atelier 5</a:t>
            </a:r>
            <a:endParaRPr lang="fr-FR" sz="2600" dirty="0">
              <a:solidFill>
                <a:schemeClr val="bg1">
                  <a:lumMod val="50000"/>
                </a:schemeClr>
              </a:solidFill>
              <a:cs typeface="Calibri" panose="020F0502020204030204"/>
            </a:endParaRPr>
          </a:p>
          <a:p>
            <a:pPr marL="79946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fr-FR" sz="2600" dirty="0">
              <a:solidFill>
                <a:schemeClr val="bg1">
                  <a:lumMod val="50000"/>
                </a:schemeClr>
              </a:solidFill>
              <a:cs typeface="Calibri" panose="020F0502020204030204"/>
            </a:endParaRP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11318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199FADE-CC4E-4458-908C-AE02C322F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5" y="576954"/>
            <a:ext cx="3189019" cy="45109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0B1B71-B4A7-4459-AD7A-0F7D8FE8D30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000" y="324000"/>
            <a:ext cx="864000" cy="864000"/>
          </a:xfrm>
          <a:prstGeom prst="flowChartConnector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19B9984-8EEB-618E-C84B-D525E634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5" t="14612" r="44459" b="5251"/>
          <a:stretch/>
        </p:blipFill>
        <p:spPr>
          <a:xfrm>
            <a:off x="3945951" y="569702"/>
            <a:ext cx="3250905" cy="4529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F82A75B-9D3C-2282-EF03-E1AC68C11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1" t="14543" r="44064" b="4897"/>
          <a:stretch/>
        </p:blipFill>
        <p:spPr>
          <a:xfrm>
            <a:off x="7414690" y="555806"/>
            <a:ext cx="3179740" cy="45363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B04DC6-25D2-A26C-15B1-B4CF7B147CFF}"/>
              </a:ext>
            </a:extLst>
          </p:cNvPr>
          <p:cNvSpPr txBox="1"/>
          <p:nvPr/>
        </p:nvSpPr>
        <p:spPr>
          <a:xfrm>
            <a:off x="513444" y="4732638"/>
            <a:ext cx="3189019" cy="3669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4F1DF9-D8B6-7811-1520-79B79FCB4371}"/>
              </a:ext>
            </a:extLst>
          </p:cNvPr>
          <p:cNvSpPr txBox="1"/>
          <p:nvPr/>
        </p:nvSpPr>
        <p:spPr>
          <a:xfrm>
            <a:off x="3945950" y="4732638"/>
            <a:ext cx="3250905" cy="3669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19501DF-8C93-6398-6A2E-2BBCD7BDA9E1}"/>
              </a:ext>
            </a:extLst>
          </p:cNvPr>
          <p:cNvSpPr txBox="1"/>
          <p:nvPr/>
        </p:nvSpPr>
        <p:spPr>
          <a:xfrm>
            <a:off x="3934685" y="571334"/>
            <a:ext cx="326217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 de publication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7C55CD-BAAD-8035-AF46-67F3D965C583}"/>
              </a:ext>
            </a:extLst>
          </p:cNvPr>
          <p:cNvSpPr txBox="1"/>
          <p:nvPr/>
        </p:nvSpPr>
        <p:spPr>
          <a:xfrm>
            <a:off x="7409532" y="555806"/>
            <a:ext cx="317974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Vade-mecum en cours de publication</a:t>
            </a:r>
          </a:p>
        </p:txBody>
      </p:sp>
    </p:spTree>
    <p:extLst>
      <p:ext uri="{BB962C8B-B14F-4D97-AF65-F5344CB8AC3E}">
        <p14:creationId xmlns:p14="http://schemas.microsoft.com/office/powerpoint/2010/main" val="281231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2FA8C-D408-4138-AC5F-FE359050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229" y="365125"/>
            <a:ext cx="5584110" cy="824404"/>
          </a:xfrm>
        </p:spPr>
        <p:txBody>
          <a:bodyPr>
            <a:normAutofit/>
          </a:bodyPr>
          <a:lstStyle/>
          <a:p>
            <a:r>
              <a:rPr lang="fr-FR" dirty="0"/>
              <a:t>Atlas des Paysages de Wallonie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C966B6-0008-4AE1-A873-A71698214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252" y="853148"/>
            <a:ext cx="5891748" cy="126749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fr-BE" dirty="0">
                <a:latin typeface="+mn-lt"/>
                <a:cs typeface="Calibri"/>
              </a:rPr>
              <a:t>Tome 7 – Plaine et bas plateau hennuyers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BE" dirty="0">
                <a:latin typeface="+mn-lt"/>
                <a:cs typeface="Calibri"/>
              </a:rPr>
              <a:t>Version papier disponible depuis peu</a:t>
            </a:r>
          </a:p>
          <a:p>
            <a:pPr>
              <a:lnSpc>
                <a:spcPct val="100000"/>
              </a:lnSpc>
            </a:pPr>
            <a:r>
              <a:rPr lang="fr-BE" dirty="0">
                <a:latin typeface="+mn-lt"/>
                <a:cs typeface="Arial"/>
              </a:rPr>
              <a:t>Tome 8 </a:t>
            </a:r>
            <a:r>
              <a:rPr lang="fr-BE" dirty="0">
                <a:latin typeface="+mn-lt"/>
                <a:cs typeface="Calibri"/>
              </a:rPr>
              <a:t>–</a:t>
            </a:r>
            <a:r>
              <a:rPr lang="fr-BE" dirty="0">
                <a:latin typeface="+mn-lt"/>
                <a:cs typeface="Arial"/>
              </a:rPr>
              <a:t> Côtes Lorraines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BE" dirty="0">
                <a:latin typeface="+mn-lt"/>
                <a:cs typeface="Arial"/>
              </a:rPr>
              <a:t>Parution prévue pour la mi-2023</a:t>
            </a:r>
            <a:endParaRPr lang="en-GB" dirty="0">
              <a:cs typeface="Arial"/>
            </a:endParaRPr>
          </a:p>
          <a:p>
            <a:pPr algn="ctr"/>
            <a:endParaRPr lang="en-GB" dirty="0">
              <a:latin typeface="+mn-lt"/>
            </a:endParaRPr>
          </a:p>
          <a:p>
            <a:pPr algn="ctr"/>
            <a:endParaRPr lang="en-GB" dirty="0">
              <a:latin typeface="+mn-lt"/>
            </a:endParaRPr>
          </a:p>
          <a:p>
            <a:pPr algn="ctr"/>
            <a:endParaRPr lang="en-GB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02C280E-B258-5277-69DB-CD7C0B441932}"/>
              </a:ext>
            </a:extLst>
          </p:cNvPr>
          <p:cNvSpPr txBox="1">
            <a:spLocks/>
          </p:cNvSpPr>
          <p:nvPr/>
        </p:nvSpPr>
        <p:spPr>
          <a:xfrm>
            <a:off x="287091" y="365125"/>
            <a:ext cx="5584110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AC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Réhabilitation des friches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CCC70-F867-4070-A70B-F1ABD088D2B7}"/>
              </a:ext>
            </a:extLst>
          </p:cNvPr>
          <p:cNvSpPr/>
          <p:nvPr/>
        </p:nvSpPr>
        <p:spPr>
          <a:xfrm>
            <a:off x="293481" y="853148"/>
            <a:ext cx="5706369" cy="16466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635">
              <a:spcAft>
                <a:spcPts val="600"/>
              </a:spcAft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Comment améliorer le processus de réhabilitation des friches ?</a:t>
            </a:r>
            <a:endParaRPr lang="fr-FR" sz="2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Comment améliorer la réutilisation et le recyclage des matériaux et bâtis existants ?</a:t>
            </a:r>
            <a:endParaRPr lang="fr-FR" sz="2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4" name="Picture 8" descr="IMG_1227">
            <a:extLst>
              <a:ext uri="{FF2B5EF4-FFF2-40B4-BE49-F238E27FC236}">
                <a16:creationId xmlns:a16="http://schemas.microsoft.com/office/drawing/2014/main" id="{5A9FE3A0-8276-8455-7AC9-36578D90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85" y="2641150"/>
            <a:ext cx="4756606" cy="3015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963B0A-17E9-B76C-655F-69363579B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81" y="2641150"/>
            <a:ext cx="4756605" cy="3015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871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0"/>
          <a:stretch/>
        </p:blipFill>
        <p:spPr>
          <a:xfrm>
            <a:off x="-1" y="0"/>
            <a:ext cx="12266579" cy="6147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147881"/>
          </a:xfrm>
          <a:prstGeom prst="rect">
            <a:avLst/>
          </a:prstGeom>
          <a:solidFill>
            <a:srgbClr val="0073AA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>
              <a:solidFill>
                <a:schemeClr val="bg1"/>
              </a:solidFill>
              <a:latin typeface="HelveticaNeue LT 75 Bold" panose="02000803050000020004" pitchFamily="2" charset="0"/>
              <a:cs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87" y="1245597"/>
            <a:ext cx="2904060" cy="14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63187" y="3771245"/>
            <a:ext cx="611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solidFill>
                  <a:schemeClr val="bg1"/>
                </a:solidFill>
                <a:latin typeface="HelveticaNeue LT 45 Lt" panose="020B0404020002020204" pitchFamily="34" charset="0"/>
                <a:cs typeface="Calibri"/>
              </a:rPr>
              <a:t>Retrouvez-nous sur www.cpdt.be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124" y="4410925"/>
            <a:ext cx="648000" cy="64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391" y="4426164"/>
            <a:ext cx="648000" cy="64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14" y="44370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D0EC65-EBBC-4ED8-9AE5-1CE594A37498}"/>
              </a:ext>
            </a:extLst>
          </p:cNvPr>
          <p:cNvSpPr/>
          <p:nvPr/>
        </p:nvSpPr>
        <p:spPr>
          <a:xfrm>
            <a:off x="1085419" y="724871"/>
            <a:ext cx="10918513" cy="473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Programme de la </a:t>
            </a:r>
            <a:r>
              <a:rPr lang="en-GB" sz="3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journée</a:t>
            </a:r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:</a:t>
            </a:r>
          </a:p>
          <a:p>
            <a:pPr lvl="1">
              <a:lnSpc>
                <a:spcPct val="150000"/>
              </a:lnSpc>
              <a:spcBef>
                <a:spcPts val="900"/>
              </a:spcBef>
            </a:pPr>
            <a: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09h10 - 09h20 : Objectifs et organisation de la journée</a:t>
            </a:r>
            <a:b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09h20 - 09h30 : Mot du Ministre</a:t>
            </a:r>
            <a:b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09h30 - 10h45 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conditions d'acceptabilité de la densification urbaine</a:t>
            </a:r>
          </a:p>
          <a:p>
            <a:pPr lvl="2"/>
            <a:r>
              <a:rPr lang="fr-FR" sz="2200" b="1" dirty="0">
                <a:solidFill>
                  <a:schemeClr val="bg1"/>
                </a:solidFill>
              </a:rPr>
              <a:t>      Rafaëlla FOURNIER, CEREMA, France</a:t>
            </a:r>
          </a:p>
          <a:p>
            <a:pPr marL="1257300" lvl="2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Tiers-lieux et dynamisation des territoires</a:t>
            </a:r>
          </a:p>
          <a:p>
            <a:pPr lvl="2"/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fr-FR" sz="2200" b="1" dirty="0">
                <a:solidFill>
                  <a:schemeClr val="bg1"/>
                </a:solidFill>
              </a:rPr>
              <a:t>Marc LAGET, Agence Nationale de la Cohésion des Territoires, France</a:t>
            </a:r>
          </a:p>
          <a:p>
            <a:pPr lvl="1">
              <a:lnSpc>
                <a:spcPct val="150000"/>
              </a:lnSpc>
              <a:spcBef>
                <a:spcPts val="900"/>
              </a:spcBef>
            </a:pPr>
            <a: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10h45 - 11h15 : Pause</a:t>
            </a:r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0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D0EC65-EBBC-4ED8-9AE5-1CE594A37498}"/>
              </a:ext>
            </a:extLst>
          </p:cNvPr>
          <p:cNvSpPr/>
          <p:nvPr/>
        </p:nvSpPr>
        <p:spPr>
          <a:xfrm>
            <a:off x="342089" y="744326"/>
            <a:ext cx="11691026" cy="4650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11h15 - 12h45 : Première session des cinq ateliers</a:t>
            </a:r>
          </a:p>
          <a:p>
            <a:pPr marL="468313" lvl="2">
              <a:lnSpc>
                <a:spcPts val="3000"/>
              </a:lnSpc>
            </a:pPr>
            <a:r>
              <a:rPr lang="fr-BE" sz="2000" b="1" dirty="0">
                <a:solidFill>
                  <a:schemeClr val="bg1"/>
                </a:solidFill>
              </a:rPr>
              <a:t>1. Le processus d’acceptabilité sociale </a:t>
            </a:r>
            <a:r>
              <a:rPr lang="fr-BE" sz="1600" b="1" dirty="0">
                <a:solidFill>
                  <a:schemeClr val="bg1"/>
                </a:solidFill>
              </a:rPr>
              <a:t>(Auditorium 250, 1</a:t>
            </a:r>
            <a:r>
              <a:rPr lang="fr-BE" sz="1600" b="1" baseline="30000" dirty="0">
                <a:solidFill>
                  <a:schemeClr val="bg1"/>
                </a:solidFill>
              </a:rPr>
              <a:t>er</a:t>
            </a:r>
            <a:r>
              <a:rPr lang="fr-BE" sz="1600" b="1" dirty="0">
                <a:solidFill>
                  <a:schemeClr val="bg1"/>
                </a:solidFill>
              </a:rPr>
              <a:t> étage)</a:t>
            </a:r>
          </a:p>
          <a:p>
            <a:pPr marL="468313" lvl="2">
              <a:lnSpc>
                <a:spcPts val="3000"/>
              </a:lnSpc>
            </a:pPr>
            <a:r>
              <a:rPr lang="fr-FR" sz="2000" b="1" dirty="0">
                <a:solidFill>
                  <a:schemeClr val="bg1"/>
                </a:solidFill>
              </a:rPr>
              <a:t>2. L’adaptation des outils de l’aménagement du territoire à l’évolution du tourisme </a:t>
            </a:r>
            <a:r>
              <a:rPr lang="fr-FR" sz="1600" b="1" dirty="0">
                <a:solidFill>
                  <a:schemeClr val="bg1"/>
                </a:solidFill>
              </a:rPr>
              <a:t>(Forum 05, 1</a:t>
            </a:r>
            <a:r>
              <a:rPr lang="fr-FR" sz="1600" b="1" baseline="30000" dirty="0">
                <a:solidFill>
                  <a:schemeClr val="bg1"/>
                </a:solidFill>
              </a:rPr>
              <a:t>er</a:t>
            </a:r>
            <a:r>
              <a:rPr lang="fr-FR" sz="1600" b="1" dirty="0">
                <a:solidFill>
                  <a:schemeClr val="bg1"/>
                </a:solidFill>
              </a:rPr>
              <a:t> étage)</a:t>
            </a:r>
          </a:p>
          <a:p>
            <a:pPr marL="468313" lvl="2">
              <a:lnSpc>
                <a:spcPts val="3000"/>
              </a:lnSpc>
            </a:pPr>
            <a:r>
              <a:rPr lang="fr-FR" sz="2000" b="1" dirty="0">
                <a:solidFill>
                  <a:schemeClr val="bg1"/>
                </a:solidFill>
              </a:rPr>
              <a:t>3. Vers des projets denses et mixtes de qualité : témoignages d’acteurs </a:t>
            </a:r>
            <a:r>
              <a:rPr lang="fr-FR" sz="1600" b="1" dirty="0">
                <a:solidFill>
                  <a:schemeClr val="bg1"/>
                </a:solidFill>
              </a:rPr>
              <a:t>(Auditorium 850, RdC)</a:t>
            </a:r>
          </a:p>
          <a:p>
            <a:pPr marL="468313" lvl="2">
              <a:lnSpc>
                <a:spcPts val="3000"/>
              </a:lnSpc>
            </a:pPr>
            <a:r>
              <a:rPr lang="fr-FR" sz="2000" b="1" dirty="0">
                <a:solidFill>
                  <a:schemeClr val="bg1"/>
                </a:solidFill>
              </a:rPr>
              <a:t>4. Comment objectiver les moyens et outils à utiliser pour réduire l’artificialisation ? </a:t>
            </a:r>
            <a:r>
              <a:rPr lang="fr-FR" sz="1600" b="1" dirty="0">
                <a:solidFill>
                  <a:schemeClr val="bg1"/>
                </a:solidFill>
              </a:rPr>
              <a:t>(Forum 03, RdC)</a:t>
            </a:r>
          </a:p>
          <a:p>
            <a:pPr marL="468313" lvl="2">
              <a:lnSpc>
                <a:spcPts val="3000"/>
              </a:lnSpc>
            </a:pPr>
            <a:r>
              <a:rPr lang="fr-FR" sz="2000" b="1" dirty="0">
                <a:solidFill>
                  <a:schemeClr val="bg1"/>
                </a:solidFill>
              </a:rPr>
              <a:t>5. Le tiers-lieu, un outil de développement économique adapté à de nouvelles réalités </a:t>
            </a:r>
            <a:r>
              <a:rPr lang="fr-FR" sz="1600" b="1" dirty="0">
                <a:solidFill>
                  <a:schemeClr val="bg1"/>
                </a:solidFill>
              </a:rPr>
              <a:t>(Forum 04, 1er étage)</a:t>
            </a:r>
          </a:p>
          <a:p>
            <a:pPr lvl="1">
              <a:lnSpc>
                <a:spcPct val="150000"/>
              </a:lnSpc>
              <a:spcBef>
                <a:spcPts val="900"/>
              </a:spcBef>
            </a:pPr>
            <a:r>
              <a:rPr lang="pt-B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12h45 - 14h15 : Walking dinner</a:t>
            </a:r>
          </a:p>
          <a:p>
            <a:pPr lvl="1">
              <a:lnSpc>
                <a:spcPct val="150000"/>
              </a:lnSpc>
              <a:spcBef>
                <a:spcPts val="900"/>
              </a:spcBef>
            </a:pPr>
            <a:r>
              <a:rPr lang="pt-B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14h15 - 15h45 : Seconde session des cinq ateliers</a:t>
            </a:r>
          </a:p>
          <a:p>
            <a:pPr lvl="1">
              <a:lnSpc>
                <a:spcPct val="150000"/>
              </a:lnSpc>
              <a:spcBef>
                <a:spcPts val="900"/>
              </a:spcBef>
            </a:pPr>
            <a:r>
              <a:rPr lang="pt-BR" sz="2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15h45 - 16h15 : Drink de clôture </a:t>
            </a:r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7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8A7379-7A8C-4C45-8B00-0ECDD56F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91" y="1526040"/>
            <a:ext cx="9671262" cy="8244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BE" sz="2600" dirty="0"/>
              <a:t>Recherche : Des outils au service de l’acceptabilité sociale des projets d’urbanisme ou d’aménagement du territoire</a:t>
            </a:r>
            <a:endParaRPr lang="en-GB" sz="2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80760E-4B26-4288-AA1D-0809DB3B8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1092" y="2429055"/>
            <a:ext cx="10128461" cy="2809386"/>
          </a:xfrm>
        </p:spPr>
        <p:txBody>
          <a:bodyPr lIns="91440" tIns="45720" rIns="91440" bIns="45720" anchor="t"/>
          <a:lstStyle/>
          <a:p>
            <a:pPr marL="799465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 la notion d’acceptabilité sociale des projets, ses diverses déclinaisons et les facteurs à l’origine de celle-ci</a:t>
            </a:r>
          </a:p>
          <a:p>
            <a:pPr marL="799465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Etudier les facteurs d’opposition et de blocage</a:t>
            </a:r>
          </a:p>
          <a:p>
            <a:pPr marL="799465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 les différents outils de sensibilisation et de participation citoyenne et amener des pistes de réflexion opérationnelles en vue de favoriser l’acceptabilité sociale des projets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450580-3867-43E5-A007-B8EAD8A31B74}"/>
              </a:ext>
            </a:extLst>
          </p:cNvPr>
          <p:cNvSpPr txBox="1"/>
          <p:nvPr/>
        </p:nvSpPr>
        <p:spPr>
          <a:xfrm>
            <a:off x="3910136" y="5840316"/>
            <a:ext cx="1366893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72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Ancien hôtel de France (Florenville, 2020)</a:t>
            </a:r>
            <a:endParaRPr lang="fr-FR" sz="772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16428DD-92D4-4323-9B7B-922C1012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4203"/>
            <a:ext cx="1880315" cy="3852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10A444-CE80-BA48-FC48-9B8996867782}"/>
              </a:ext>
            </a:extLst>
          </p:cNvPr>
          <p:cNvSpPr/>
          <p:nvPr/>
        </p:nvSpPr>
        <p:spPr>
          <a:xfrm>
            <a:off x="307514" y="116196"/>
            <a:ext cx="10072162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542925" lvl="2" indent="-542925"/>
            <a:r>
              <a:rPr lang="fr-BE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 processus d’acceptabilité sociale</a:t>
            </a:r>
          </a:p>
          <a:p>
            <a:pPr marL="542925" lvl="2" indent="-542925"/>
            <a:r>
              <a:rPr lang="fr-BE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(Auditorium 250, 1</a:t>
            </a:r>
            <a:r>
              <a:rPr lang="fr-BE" sz="30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étage)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7D0033-2C3A-A643-A2C7-AC0ACD9AFCF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000" y="324000"/>
            <a:ext cx="864000" cy="864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36141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53BA1E-729F-4A06-9282-AAC697FC4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7" y="742284"/>
            <a:ext cx="3296104" cy="4636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F2054F-3B06-407B-AC24-945C0179E87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000" y="324000"/>
            <a:ext cx="864000" cy="864000"/>
          </a:xfrm>
          <a:prstGeom prst="flowChartConnector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DEADD7-7602-48D0-AFA3-FB71B1DF8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57" y="704089"/>
            <a:ext cx="3331495" cy="47124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4FB101-218E-6DB8-46FF-ACD7579805A8}"/>
              </a:ext>
            </a:extLst>
          </p:cNvPr>
          <p:cNvSpPr txBox="1"/>
          <p:nvPr/>
        </p:nvSpPr>
        <p:spPr>
          <a:xfrm>
            <a:off x="2256056" y="5019815"/>
            <a:ext cx="3331495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707334-2AEE-FB24-C928-99703A8505AC}"/>
              </a:ext>
            </a:extLst>
          </p:cNvPr>
          <p:cNvSpPr txBox="1"/>
          <p:nvPr/>
        </p:nvSpPr>
        <p:spPr>
          <a:xfrm>
            <a:off x="6206247" y="698465"/>
            <a:ext cx="329610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pratique en cours de publication</a:t>
            </a:r>
          </a:p>
        </p:txBody>
      </p:sp>
    </p:spTree>
    <p:extLst>
      <p:ext uri="{BB962C8B-B14F-4D97-AF65-F5344CB8AC3E}">
        <p14:creationId xmlns:p14="http://schemas.microsoft.com/office/powerpoint/2010/main" val="141558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AB432-9DE5-44CF-BED0-7E4511881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6160" y="2205226"/>
            <a:ext cx="9095945" cy="3745332"/>
          </a:xfrm>
        </p:spPr>
        <p:txBody>
          <a:bodyPr/>
          <a:lstStyle/>
          <a:p>
            <a:pPr marL="80005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Caractériser d’un point de vue territorial les principaux types d’infrastructures touristiques (hébergements et attractions)</a:t>
            </a:r>
          </a:p>
          <a:p>
            <a:pPr marL="80005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Identifier les territoires touristiques wallons actuels et appréhender leur dynamique de développement </a:t>
            </a:r>
          </a:p>
          <a:p>
            <a:pPr marL="80005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Analyser de manière approfondie la zone de loisirs au plan de secteur </a:t>
            </a:r>
          </a:p>
          <a:p>
            <a:pPr marL="80005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Reconstituer les trajectoires d’hébergements touristiques et comprendre les causes de leur déclin</a:t>
            </a:r>
          </a:p>
          <a:p>
            <a:pPr marL="800055" lvl="1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Proposer des recommandations pour améliorer l’encadrement du développement de la fonction touristique</a:t>
            </a:r>
            <a:endParaRPr lang="en-GB" sz="2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0F48ED-4B8F-4B05-BDBB-6D59E55D06D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0486" y="324000"/>
            <a:ext cx="864000" cy="864000"/>
          </a:xfrm>
          <a:prstGeom prst="flowChartConnector">
            <a:avLst/>
          </a:prstGeom>
        </p:spPr>
      </p:pic>
      <p:pic>
        <p:nvPicPr>
          <p:cNvPr id="12" name="Image 10" descr="Une image contenant texte, bâtiment, rue, vieux&#10;&#10;Description générée automatiquement">
            <a:extLst>
              <a:ext uri="{FF2B5EF4-FFF2-40B4-BE49-F238E27FC236}">
                <a16:creationId xmlns:a16="http://schemas.microsoft.com/office/drawing/2014/main" id="{20341D4E-EF95-350B-BC4D-7EF67B94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01" y="1287283"/>
            <a:ext cx="2419160" cy="1556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2" descr="Une image contenant route, extérieur, rue, cité&#10;&#10;Description générée automatiquement">
            <a:extLst>
              <a:ext uri="{FF2B5EF4-FFF2-40B4-BE49-F238E27FC236}">
                <a16:creationId xmlns:a16="http://schemas.microsoft.com/office/drawing/2014/main" id="{FA2A06DD-D4DB-9A41-727A-4D4B417B5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75" y="2896735"/>
            <a:ext cx="2419160" cy="1520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3" descr="Une image contenant extérieur, arbre, route, ciel&#10;&#10;Description générée automatiquement">
            <a:extLst>
              <a:ext uri="{FF2B5EF4-FFF2-40B4-BE49-F238E27FC236}">
                <a16:creationId xmlns:a16="http://schemas.microsoft.com/office/drawing/2014/main" id="{518F6EC1-0DAF-B3CA-724A-C15D355C4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75" y="4470017"/>
            <a:ext cx="2419160" cy="1591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C4290952-99BB-8B68-5996-B80EFDCAD070}"/>
              </a:ext>
            </a:extLst>
          </p:cNvPr>
          <p:cNvSpPr>
            <a:spLocks noChangeAspect="1"/>
          </p:cNvSpPr>
          <p:nvPr/>
        </p:nvSpPr>
        <p:spPr>
          <a:xfrm>
            <a:off x="392825" y="1574798"/>
            <a:ext cx="252000" cy="248080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/>
              <a:t>1</a:t>
            </a:r>
            <a:endParaRPr lang="fr-BE" sz="140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B1E7075-A5F5-0CA9-A0CC-037BFD440C97}"/>
              </a:ext>
            </a:extLst>
          </p:cNvPr>
          <p:cNvSpPr>
            <a:spLocks noChangeAspect="1"/>
          </p:cNvSpPr>
          <p:nvPr/>
        </p:nvSpPr>
        <p:spPr>
          <a:xfrm>
            <a:off x="386759" y="3230146"/>
            <a:ext cx="252000" cy="248080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/>
              <a:t>2</a:t>
            </a:r>
            <a:endParaRPr lang="fr-BE" sz="14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B44B001-A78F-FCF0-230E-538FC08F2EE5}"/>
              </a:ext>
            </a:extLst>
          </p:cNvPr>
          <p:cNvSpPr>
            <a:spLocks noChangeAspect="1"/>
          </p:cNvSpPr>
          <p:nvPr/>
        </p:nvSpPr>
        <p:spPr>
          <a:xfrm>
            <a:off x="418618" y="4836269"/>
            <a:ext cx="252000" cy="248080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3</a:t>
            </a:r>
            <a:endParaRPr lang="fr-BE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760C0A0-85F1-5F51-FDB5-FAB8BA550201}"/>
              </a:ext>
            </a:extLst>
          </p:cNvPr>
          <p:cNvSpPr txBox="1"/>
          <p:nvPr/>
        </p:nvSpPr>
        <p:spPr>
          <a:xfrm>
            <a:off x="554654" y="4210771"/>
            <a:ext cx="1240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Google </a:t>
            </a:r>
            <a:r>
              <a:rPr lang="fr-FR" sz="800" dirty="0" err="1">
                <a:solidFill>
                  <a:schemeClr val="bg1"/>
                </a:solidFill>
              </a:rPr>
              <a:t>street</a:t>
            </a:r>
            <a:r>
              <a:rPr lang="fr-FR" sz="800" dirty="0">
                <a:solidFill>
                  <a:schemeClr val="bg1"/>
                </a:solidFill>
              </a:rPr>
              <a:t> </a:t>
            </a:r>
            <a:r>
              <a:rPr lang="fr-FR" sz="800" dirty="0" err="1">
                <a:solidFill>
                  <a:schemeClr val="bg1"/>
                </a:solidFill>
              </a:rPr>
              <a:t>View</a:t>
            </a:r>
            <a:r>
              <a:rPr lang="fr-FR" sz="800" dirty="0">
                <a:solidFill>
                  <a:schemeClr val="bg1"/>
                </a:solidFill>
              </a:rPr>
              <a:t>, 2009</a:t>
            </a:r>
            <a:endParaRPr lang="fr-BE" sz="800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806B3AF-FA40-D5A6-F346-4D37FA72F161}"/>
              </a:ext>
            </a:extLst>
          </p:cNvPr>
          <p:cNvSpPr txBox="1"/>
          <p:nvPr/>
        </p:nvSpPr>
        <p:spPr>
          <a:xfrm>
            <a:off x="568395" y="5851702"/>
            <a:ext cx="1401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Google </a:t>
            </a:r>
            <a:r>
              <a:rPr lang="fr-FR" sz="800" err="1">
                <a:solidFill>
                  <a:schemeClr val="bg1"/>
                </a:solidFill>
              </a:rPr>
              <a:t>street</a:t>
            </a:r>
            <a:r>
              <a:rPr lang="fr-FR" sz="800">
                <a:solidFill>
                  <a:schemeClr val="bg1"/>
                </a:solidFill>
              </a:rPr>
              <a:t> </a:t>
            </a:r>
            <a:r>
              <a:rPr lang="fr-FR" sz="800" err="1">
                <a:solidFill>
                  <a:schemeClr val="bg1"/>
                </a:solidFill>
              </a:rPr>
              <a:t>View</a:t>
            </a:r>
            <a:r>
              <a:rPr lang="fr-FR" sz="800">
                <a:solidFill>
                  <a:schemeClr val="bg1"/>
                </a:solidFill>
              </a:rPr>
              <a:t>, 2018</a:t>
            </a:r>
            <a:endParaRPr lang="fr-BE" sz="80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708DEAC-8864-E257-1D69-244127727234}"/>
              </a:ext>
            </a:extLst>
          </p:cNvPr>
          <p:cNvSpPr txBox="1">
            <a:spLocks/>
          </p:cNvSpPr>
          <p:nvPr/>
        </p:nvSpPr>
        <p:spPr>
          <a:xfrm>
            <a:off x="3173707" y="1286328"/>
            <a:ext cx="8204579" cy="8244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AC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92075" indent="-92075">
              <a:lnSpc>
                <a:spcPct val="100000"/>
              </a:lnSpc>
            </a:pPr>
            <a:r>
              <a:rPr lang="fr-BE" sz="2600" dirty="0"/>
              <a:t>Recherche : Tourisme et territoire : gérer le passé et préparer l’avenir</a:t>
            </a:r>
            <a:endParaRPr lang="en-GB" sz="2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0970-457A-3571-4772-B08F537E7D9C}"/>
              </a:ext>
            </a:extLst>
          </p:cNvPr>
          <p:cNvSpPr/>
          <p:nvPr/>
        </p:nvSpPr>
        <p:spPr>
          <a:xfrm>
            <a:off x="307514" y="116196"/>
            <a:ext cx="11884486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44500" lvl="2" indent="-444500"/>
            <a:r>
              <a:rPr lang="fr-BE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L’adaptation des outils de l’aménagement du territoire à l’évolution du tourisme (Forum 05, 1er étage)</a:t>
            </a:r>
          </a:p>
        </p:txBody>
      </p:sp>
    </p:spTree>
    <p:extLst>
      <p:ext uri="{BB962C8B-B14F-4D97-AF65-F5344CB8AC3E}">
        <p14:creationId xmlns:p14="http://schemas.microsoft.com/office/powerpoint/2010/main" val="378736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65ECF1-94FF-4DE7-9E97-A338ADD6D36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0486" y="324000"/>
            <a:ext cx="864000" cy="864000"/>
          </a:xfrm>
          <a:prstGeom prst="flowChartConnector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7EE73E-47AC-4F1C-896C-F69AAA390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50" y="652787"/>
            <a:ext cx="3375727" cy="47609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D47079-F4BF-4188-AEE7-E0E8D6072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2" y="644427"/>
            <a:ext cx="3378957" cy="4777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97CD77-3A5C-25A2-4DBC-34AA55A02514}"/>
              </a:ext>
            </a:extLst>
          </p:cNvPr>
          <p:cNvSpPr txBox="1"/>
          <p:nvPr/>
        </p:nvSpPr>
        <p:spPr>
          <a:xfrm>
            <a:off x="339033" y="4939644"/>
            <a:ext cx="3390496" cy="4824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 série (2022)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DA0880-329F-B6F9-7AF7-E4C0E084D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68" y="644427"/>
            <a:ext cx="3379459" cy="47776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FDFF50-9142-5B4A-9549-E842B9BC20EF}"/>
              </a:ext>
            </a:extLst>
          </p:cNvPr>
          <p:cNvSpPr txBox="1"/>
          <p:nvPr/>
        </p:nvSpPr>
        <p:spPr>
          <a:xfrm>
            <a:off x="3902050" y="4939644"/>
            <a:ext cx="3390496" cy="4824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 série (2022)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ECF319-15D8-382D-BE38-6F57551DEF08}"/>
              </a:ext>
            </a:extLst>
          </p:cNvPr>
          <p:cNvSpPr txBox="1"/>
          <p:nvPr/>
        </p:nvSpPr>
        <p:spPr>
          <a:xfrm>
            <a:off x="7409950" y="4939644"/>
            <a:ext cx="3375727" cy="4824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84</a:t>
            </a:r>
          </a:p>
        </p:txBody>
      </p:sp>
    </p:spTree>
    <p:extLst>
      <p:ext uri="{BB962C8B-B14F-4D97-AF65-F5344CB8AC3E}">
        <p14:creationId xmlns:p14="http://schemas.microsoft.com/office/powerpoint/2010/main" val="44450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8B9E4-ABCA-4B38-98FA-4581BB37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6" y="1957726"/>
            <a:ext cx="10504483" cy="8244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2400" dirty="0"/>
              <a:t>Recherche : Intensification et requalification des centralités pour lutter contre l’étalement urbain et la dépendance à la voiture</a:t>
            </a:r>
            <a:endParaRPr lang="en-GB" sz="2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A8634-7497-4130-9E67-C79A4A15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64341" y="2832574"/>
            <a:ext cx="11545942" cy="793936"/>
          </a:xfrm>
        </p:spPr>
        <p:txBody>
          <a:bodyPr lIns="91440" tIns="45720" rIns="91440" bIns="45720" anchor="t"/>
          <a:lstStyle/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Analyser les politiques européennes et des territoires voisins en matière de ZAN</a:t>
            </a: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</a:rPr>
              <a:t>Analyser les indicateurs de suivi de l’étalement urbain et dégager des pistes opérationnelles pour le suivi de l’artificialisation</a:t>
            </a:r>
            <a:endParaRPr lang="fr-BE" sz="23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Anticiper les risques de limitation de l’accessibilité financière au logement</a:t>
            </a: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Quantifier le potentiel de recyclage urbain pour la production de logements</a:t>
            </a: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Objectiver le potentiel du </a:t>
            </a:r>
            <a:r>
              <a:rPr lang="fr-FR" sz="2300" dirty="0" err="1">
                <a:solidFill>
                  <a:schemeClr val="bg1">
                    <a:lumMod val="50000"/>
                  </a:schemeClr>
                </a:solidFill>
                <a:cs typeface="Arial"/>
              </a:rPr>
              <a:t>rezonage</a:t>
            </a:r>
            <a:r>
              <a:rPr lang="fr-FR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 à moindre coûts d’indemnisation</a:t>
            </a:r>
            <a:r>
              <a:rPr lang="fr-BE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 </a:t>
            </a: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Proposer des recommandations sur l’application des outils de la planification locale</a:t>
            </a:r>
            <a:endParaRPr lang="en-US" sz="23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256665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300" dirty="0">
                <a:solidFill>
                  <a:schemeClr val="bg1">
                    <a:lumMod val="50000"/>
                  </a:schemeClr>
                </a:solidFill>
                <a:cs typeface="Arial"/>
              </a:rPr>
              <a:t>Faciliter la mixité des fonctions et renforcer les polarités commerciales</a:t>
            </a:r>
            <a:r>
              <a:rPr lang="fr-FR" sz="2500" dirty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</a:p>
          <a:p>
            <a:pPr marL="79946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dirty="0">
              <a:solidFill>
                <a:schemeClr val="bg2">
                  <a:lumMod val="50000"/>
                </a:schemeClr>
              </a:solidFill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58BE66-B954-4045-A0D8-63913653F17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000" y="325529"/>
            <a:ext cx="864000" cy="864000"/>
          </a:xfrm>
          <a:prstGeom prst="flowChartConnector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F996E1-9230-C44A-2C89-206FA84080C9}"/>
              </a:ext>
            </a:extLst>
          </p:cNvPr>
          <p:cNvSpPr/>
          <p:nvPr/>
        </p:nvSpPr>
        <p:spPr>
          <a:xfrm>
            <a:off x="307514" y="116196"/>
            <a:ext cx="11110454" cy="18415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44500" lvl="2" indent="-444500"/>
            <a:r>
              <a:rPr lang="fr-BE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Vers des projets denses et mixtes de qualité : témoignages d’acteurs (Auditorium 850, RdC)</a:t>
            </a:r>
          </a:p>
          <a:p>
            <a:pPr marL="444500" lvl="2" indent="-444500">
              <a:spcBef>
                <a:spcPts val="200"/>
              </a:spcBef>
            </a:pPr>
            <a:r>
              <a:rPr lang="fr-BE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Comment objectiver les moyens et outils à utiliser pour réduire l’artificialisation ? (Forum 03, RdC)</a:t>
            </a:r>
          </a:p>
        </p:txBody>
      </p:sp>
    </p:spTree>
    <p:extLst>
      <p:ext uri="{BB962C8B-B14F-4D97-AF65-F5344CB8AC3E}">
        <p14:creationId xmlns:p14="http://schemas.microsoft.com/office/powerpoint/2010/main" val="3483522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FEE6305-CC04-43E9-B524-5A3F62D9A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9" y="67229"/>
            <a:ext cx="2071081" cy="2939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5621F2-581B-4A53-9A07-FF6B34703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42" y="832167"/>
            <a:ext cx="3085468" cy="43652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D8F47C-A68F-4F33-B1AA-ACD94A27A5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01" y="832166"/>
            <a:ext cx="864000" cy="864000"/>
          </a:xfrm>
          <a:prstGeom prst="flowChartConnector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87A4C8-E3B3-4521-8752-B3887DB07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0" y="3090844"/>
            <a:ext cx="2091099" cy="29567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24FCEF-C91F-180C-0503-AC26C9340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417" y="832166"/>
            <a:ext cx="3079805" cy="43652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966D77-339A-1996-4B31-777FC55532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23" y="832167"/>
            <a:ext cx="3090440" cy="43602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2996D8D-7502-177F-1E75-C7A39AA4FFD8}"/>
              </a:ext>
            </a:extLst>
          </p:cNvPr>
          <p:cNvSpPr txBox="1"/>
          <p:nvPr/>
        </p:nvSpPr>
        <p:spPr>
          <a:xfrm>
            <a:off x="213480" y="5755535"/>
            <a:ext cx="210160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0179FA9-C371-4F52-CF4E-C09E972BB66F}"/>
              </a:ext>
            </a:extLst>
          </p:cNvPr>
          <p:cNvSpPr txBox="1"/>
          <p:nvPr/>
        </p:nvSpPr>
        <p:spPr>
          <a:xfrm>
            <a:off x="223989" y="2698912"/>
            <a:ext cx="2091099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de recherche 80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A985B07-239F-415C-E21D-CBFA8BF1C057}"/>
              </a:ext>
            </a:extLst>
          </p:cNvPr>
          <p:cNvSpPr txBox="1"/>
          <p:nvPr/>
        </p:nvSpPr>
        <p:spPr>
          <a:xfrm>
            <a:off x="2447340" y="832166"/>
            <a:ext cx="309467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 de publication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FA17ED-854B-8CC5-CB9F-1F520AE23800}"/>
              </a:ext>
            </a:extLst>
          </p:cNvPr>
          <p:cNvSpPr txBox="1"/>
          <p:nvPr/>
        </p:nvSpPr>
        <p:spPr>
          <a:xfrm>
            <a:off x="5748807" y="832166"/>
            <a:ext cx="311747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 de publication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5BBA06-B423-7EDF-177D-F4545C46DCB2}"/>
              </a:ext>
            </a:extLst>
          </p:cNvPr>
          <p:cNvSpPr txBox="1"/>
          <p:nvPr/>
        </p:nvSpPr>
        <p:spPr>
          <a:xfrm>
            <a:off x="9042752" y="832166"/>
            <a:ext cx="30871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 de publication</a:t>
            </a:r>
          </a:p>
        </p:txBody>
      </p:sp>
    </p:spTree>
    <p:extLst>
      <p:ext uri="{BB962C8B-B14F-4D97-AF65-F5344CB8AC3E}">
        <p14:creationId xmlns:p14="http://schemas.microsoft.com/office/powerpoint/2010/main" val="281863727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769</Words>
  <Application>Microsoft Office PowerPoint</Application>
  <PresentationFormat>Grand écran</PresentationFormat>
  <Paragraphs>78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Arial,Sans-Serif</vt:lpstr>
      <vt:lpstr>Calibri</vt:lpstr>
      <vt:lpstr>HelveticaNeue LT 45 Lt</vt:lpstr>
      <vt:lpstr>HelveticaNeue LT 75 Bold</vt:lpstr>
      <vt:lpstr>Verdana</vt:lpstr>
      <vt:lpstr>Wingdings</vt:lpstr>
      <vt:lpstr>Couvertures</vt:lpstr>
      <vt:lpstr>Contenu</vt:lpstr>
      <vt:lpstr>Des outils pour aider à la gouvernance des territoires</vt:lpstr>
      <vt:lpstr>Présentation PowerPoint</vt:lpstr>
      <vt:lpstr>Présentation PowerPoint</vt:lpstr>
      <vt:lpstr>Recherche : Des outils au service de l’acceptabilité sociale des projets d’urbanisme ou d’aménagement du territoire</vt:lpstr>
      <vt:lpstr>Présentation PowerPoint</vt:lpstr>
      <vt:lpstr>Présentation PowerPoint</vt:lpstr>
      <vt:lpstr>Présentation PowerPoint</vt:lpstr>
      <vt:lpstr>Recherche : Intensification et requalification des centralités pour lutter contre l’étalement urbain et la dépendance à la voiture</vt:lpstr>
      <vt:lpstr>Présentation PowerPoint</vt:lpstr>
      <vt:lpstr>Présentation PowerPoint</vt:lpstr>
      <vt:lpstr>Présentation PowerPoint</vt:lpstr>
      <vt:lpstr>Atlas des Paysages de Wallonie</vt:lpstr>
      <vt:lpstr>Présentation PowerPoint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Martin Grandjean</cp:lastModifiedBy>
  <cp:revision>29</cp:revision>
  <dcterms:created xsi:type="dcterms:W3CDTF">2019-10-14T08:46:11Z</dcterms:created>
  <dcterms:modified xsi:type="dcterms:W3CDTF">2022-12-14T16:13:02Z</dcterms:modified>
</cp:coreProperties>
</file>